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22"/>
  </p:notesMasterIdLst>
  <p:sldIdLst>
    <p:sldId id="298" r:id="rId2"/>
    <p:sldId id="299" r:id="rId3"/>
    <p:sldId id="300" r:id="rId4"/>
    <p:sldId id="316" r:id="rId5"/>
    <p:sldId id="301" r:id="rId6"/>
    <p:sldId id="318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7" r:id="rId21"/>
  </p:sldIdLst>
  <p:sldSz cx="10287000" cy="6858000" type="35mm"/>
  <p:notesSz cx="7304088" cy="9586913"/>
  <p:embeddedFontLs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Book Antiqua" panose="02040602050305030304" pitchFamily="18" charset="0"/>
      <p:regular r:id="rId31"/>
      <p:bold r:id="rId32"/>
      <p:italic r:id="rId33"/>
      <p:boldItalic r:id="rId34"/>
    </p:embeddedFont>
    <p:embeddedFont>
      <p:font typeface="Franklin Gothic Book" panose="020B0503020102020204" pitchFamily="34" charset="0"/>
      <p:regular r:id="rId35"/>
      <p:italic r:id="rId36"/>
    </p:embeddedFont>
    <p:embeddedFont>
      <p:font typeface="Wingdings 2" panose="05020102010507070707" pitchFamily="18" charset="2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24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019">
          <p15:clr>
            <a:srgbClr val="000000"/>
          </p15:clr>
        </p15:guide>
        <p15:guide id="2" pos="230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80" autoAdjust="0"/>
  </p:normalViewPr>
  <p:slideViewPr>
    <p:cSldViewPr snapToGrid="0">
      <p:cViewPr varScale="1">
        <p:scale>
          <a:sx n="52" d="100"/>
          <a:sy n="52" d="100"/>
        </p:scale>
        <p:origin x="-1626" y="-8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3019"/>
        <p:guide pos="23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body" idx="1"/>
          </p:nvPr>
        </p:nvSpPr>
        <p:spPr>
          <a:xfrm>
            <a:off x="912812" y="4103687"/>
            <a:ext cx="5462587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75" tIns="46900" rIns="95475" bIns="469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495300"/>
            <a:ext cx="5389562" cy="3592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 txBox="1"/>
          <p:nvPr/>
        </p:nvSpPr>
        <p:spPr>
          <a:xfrm>
            <a:off x="6807200" y="9174162"/>
            <a:ext cx="433387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75" tIns="46900" rIns="95475" bIns="46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Book Antiqua"/>
              <a:buNone/>
            </a:pPr>
            <a:fld id="{00000000-1234-1234-1234-123412341234}" type="slidenum">
              <a:rPr lang="en-US" sz="15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Book Antiqua"/>
                <a:buNone/>
              </a:pPr>
              <a:t>‹#›</a:t>
            </a:fld>
            <a:endParaRPr/>
          </a:p>
        </p:txBody>
      </p:sp>
      <p:sp>
        <p:nvSpPr>
          <p:cNvPr id="6" name="Google Shape;6;n"/>
          <p:cNvSpPr txBox="1"/>
          <p:nvPr/>
        </p:nvSpPr>
        <p:spPr>
          <a:xfrm>
            <a:off x="6057900" y="9199562"/>
            <a:ext cx="819150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75" tIns="46900" rIns="95475" bIns="46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Book Antiqua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WIT 1 -</a:t>
            </a:r>
            <a:endParaRPr/>
          </a:p>
        </p:txBody>
      </p:sp>
      <p:sp>
        <p:nvSpPr>
          <p:cNvPr id="7" name="Google Shape;7;n"/>
          <p:cNvSpPr txBox="1"/>
          <p:nvPr/>
        </p:nvSpPr>
        <p:spPr>
          <a:xfrm>
            <a:off x="854075" y="8210550"/>
            <a:ext cx="5656262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75" tIns="46900" rIns="95475" bIns="46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Book Antiqua"/>
              <a:buNone/>
            </a:pPr>
            <a:r>
              <a:rPr lang="en-US" sz="1300" b="0" i="0" u="sng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Notes:                                                                                                                         __________________________________________________________________</a:t>
            </a:r>
            <a:br>
              <a:rPr lang="en-US" sz="1300" b="0" i="0" u="sng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1300" b="0" i="0" u="sng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__________________________________________________________________</a:t>
            </a:r>
            <a:br>
              <a:rPr lang="en-US" sz="1300" b="0" i="0" u="sng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1300" b="0" i="0" u="sng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__________________________________________________________________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048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.khatri@eurotechworld.net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eurotechworld.net/trainings" TargetMode="External"/><Relationship Id="rId5" Type="http://schemas.openxmlformats.org/officeDocument/2006/relationships/hyperlink" Target="mailto:accre@eurotechworld.net" TargetMode="External"/><Relationship Id="rId4" Type="http://schemas.openxmlformats.org/officeDocument/2006/relationships/hyperlink" Target="mailto:c.khatri@eurotechworld.ne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95300"/>
            <a:ext cx="5389563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Dear</a:t>
            </a:r>
            <a:r>
              <a:rPr lang="en-US" baseline="0" dirty="0" smtClean="0"/>
              <a:t> All,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Welcome to the Eurotech Assessment and Certification Services Private Limited. </a:t>
            </a:r>
          </a:p>
          <a:p>
            <a:r>
              <a:rPr lang="en-US" baseline="0" dirty="0" smtClean="0"/>
              <a:t>We are based at </a:t>
            </a:r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  <a:t>146, JLPL Industrial Area 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  <a:t>Sector 82, Mohali, (160055) Punjab, India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would like to introduce ourselves in the subsequent slides.</a:t>
            </a:r>
          </a:p>
          <a:p>
            <a:r>
              <a:rPr lang="en-US" baseline="0" dirty="0" smtClean="0"/>
              <a:t>Let you know us that “ WHO WE ARE”</a:t>
            </a:r>
            <a:endParaRPr lang="ibb-NG" dirty="0"/>
          </a:p>
        </p:txBody>
      </p:sp>
    </p:spTree>
    <p:extLst>
      <p:ext uri="{BB962C8B-B14F-4D97-AF65-F5344CB8AC3E}">
        <p14:creationId xmlns:p14="http://schemas.microsoft.com/office/powerpoint/2010/main" val="1664284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Eurotech is one of the rarest member for internationally for API training  for   </a:t>
            </a:r>
          </a:p>
          <a:p>
            <a:endParaRPr lang="en-US" dirty="0" smtClean="0"/>
          </a:p>
          <a:p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API </a:t>
            </a: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Q1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Training- API-U 9th Fundamental Edition Course</a:t>
            </a:r>
          </a:p>
          <a:p>
            <a:endParaRPr lang="en-US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API </a:t>
            </a: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Q1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Training- API-U 9th Practitioner Edition Course</a:t>
            </a:r>
          </a:p>
          <a:p>
            <a:endParaRPr lang="ibb-NG" dirty="0"/>
          </a:p>
        </p:txBody>
      </p:sp>
    </p:spTree>
    <p:extLst>
      <p:ext uri="{BB962C8B-B14F-4D97-AF65-F5344CB8AC3E}">
        <p14:creationId xmlns:p14="http://schemas.microsoft.com/office/powerpoint/2010/main" val="1465153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95300"/>
            <a:ext cx="5389563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Eurotech is conducting welding training in India and abroad in the number of courses which are   </a:t>
            </a:r>
          </a:p>
          <a:p>
            <a:endParaRPr lang="en-US" dirty="0" smtClean="0"/>
          </a:p>
          <a:p>
            <a:pPr marL="228600" indent="0">
              <a:buClr>
                <a:schemeClr val="tx1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American Welding Society (AWS) Certified Welding Inspector (CWI)</a:t>
            </a:r>
          </a:p>
          <a:p>
            <a:pPr marL="228600" indent="0">
              <a:buClr>
                <a:schemeClr val="tx1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American Welding Society (AWS) Certified Welding Sales Representative (</a:t>
            </a: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CWSR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 marL="228600" indent="0">
              <a:buClr>
                <a:schemeClr val="tx1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QA/QC Welding Inspector Training</a:t>
            </a:r>
          </a:p>
          <a:p>
            <a:pPr marL="228600" indent="0">
              <a:buClr>
                <a:schemeClr val="tx1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NDT/DT Training</a:t>
            </a:r>
          </a:p>
          <a:p>
            <a:pPr marL="228600" indent="0">
              <a:buClr>
                <a:schemeClr val="tx1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Supervisors/Coordinator Training</a:t>
            </a:r>
          </a:p>
          <a:p>
            <a:pPr marL="228600" indent="0">
              <a:buClr>
                <a:schemeClr val="tx1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Composite Welding Training</a:t>
            </a:r>
          </a:p>
          <a:p>
            <a:pPr marL="228600" indent="0">
              <a:buClr>
                <a:schemeClr val="tx1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Welding Qualification Certification</a:t>
            </a:r>
          </a:p>
          <a:p>
            <a:pPr marL="228600" indent="0">
              <a:buClr>
                <a:schemeClr val="tx1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Approval Testing Welding Operators</a:t>
            </a:r>
          </a:p>
          <a:p>
            <a:pPr marL="228600" indent="0">
              <a:buClr>
                <a:schemeClr val="tx1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Customized Training</a:t>
            </a:r>
          </a:p>
          <a:p>
            <a:endParaRPr lang="ibb-NG" dirty="0"/>
          </a:p>
        </p:txBody>
      </p:sp>
    </p:spTree>
    <p:extLst>
      <p:ext uri="{BB962C8B-B14F-4D97-AF65-F5344CB8AC3E}">
        <p14:creationId xmlns:p14="http://schemas.microsoft.com/office/powerpoint/2010/main" val="4241770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95300"/>
            <a:ext cx="5389563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Eurotech is conducting training  in the 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ISO 27001 Lead Auditor Course</a:t>
            </a:r>
            <a:b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Information Security regularly.</a:t>
            </a:r>
            <a:endParaRPr lang="ibb-NG" dirty="0"/>
          </a:p>
        </p:txBody>
      </p:sp>
    </p:spTree>
    <p:extLst>
      <p:ext uri="{BB962C8B-B14F-4D97-AF65-F5344CB8AC3E}">
        <p14:creationId xmlns:p14="http://schemas.microsoft.com/office/powerpoint/2010/main" val="733885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95300"/>
            <a:ext cx="5389563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Eurotech is conducting regular training  in the </a:t>
            </a:r>
            <a:r>
              <a:rPr lang="en-US" sz="1400" b="0" dirty="0" smtClean="0">
                <a:solidFill>
                  <a:schemeClr val="tx1"/>
                </a:solidFill>
                <a:latin typeface="Comic Sans MS" pitchFamily="66" charset="0"/>
              </a:rPr>
              <a:t>Problem Solving Training</a:t>
            </a:r>
            <a:endParaRPr lang="ibb-NG" b="0" dirty="0"/>
          </a:p>
        </p:txBody>
      </p:sp>
    </p:spTree>
    <p:extLst>
      <p:ext uri="{BB962C8B-B14F-4D97-AF65-F5344CB8AC3E}">
        <p14:creationId xmlns:p14="http://schemas.microsoft.com/office/powerpoint/2010/main" val="2578187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Eurotech is conducting regular training  in the 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ISO 13485:2016 Foundation for the medical devices</a:t>
            </a:r>
            <a:endParaRPr lang="ibb-NG" b="0" dirty="0"/>
          </a:p>
        </p:txBody>
      </p:sp>
    </p:spTree>
    <p:extLst>
      <p:ext uri="{BB962C8B-B14F-4D97-AF65-F5344CB8AC3E}">
        <p14:creationId xmlns:p14="http://schemas.microsoft.com/office/powerpoint/2010/main" val="1978539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Eurotech is conducting regular training  in the 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SA 8000 Foundation Cum Internal Auditor Course</a:t>
            </a:r>
            <a:b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(Data Quality)</a:t>
            </a:r>
            <a:endParaRPr lang="ibb-NG" dirty="0"/>
          </a:p>
        </p:txBody>
      </p:sp>
    </p:spTree>
    <p:extLst>
      <p:ext uri="{BB962C8B-B14F-4D97-AF65-F5344CB8AC3E}">
        <p14:creationId xmlns:p14="http://schemas.microsoft.com/office/powerpoint/2010/main" val="2971211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Eurotech is conducting regular training  in the 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ISO 31000: 2008</a:t>
            </a:r>
            <a:endParaRPr lang="ibb-NG" dirty="0" smtClean="0"/>
          </a:p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Risk Management Training</a:t>
            </a:r>
            <a:b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ibb-NG" dirty="0"/>
          </a:p>
        </p:txBody>
      </p:sp>
    </p:spTree>
    <p:extLst>
      <p:ext uri="{BB962C8B-B14F-4D97-AF65-F5344CB8AC3E}">
        <p14:creationId xmlns:p14="http://schemas.microsoft.com/office/powerpoint/2010/main" val="868491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95300"/>
            <a:ext cx="5389563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Eurotech is conducting regular training  in the 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Photometry Training.</a:t>
            </a:r>
          </a:p>
          <a:p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Eurotech has the </a:t>
            </a:r>
            <a:r>
              <a:rPr lang="en-US" sz="1600" b="0" dirty="0" err="1" smtClean="0">
                <a:solidFill>
                  <a:schemeClr val="tx1"/>
                </a:solidFill>
                <a:latin typeface="Comic Sans MS" pitchFamily="66" charset="0"/>
              </a:rPr>
              <a:t>NABL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 approved lab for the photometry devices testing </a:t>
            </a:r>
            <a:endParaRPr lang="ibb-NG" sz="1600" b="0" dirty="0"/>
          </a:p>
        </p:txBody>
      </p:sp>
    </p:spTree>
    <p:extLst>
      <p:ext uri="{BB962C8B-B14F-4D97-AF65-F5344CB8AC3E}">
        <p14:creationId xmlns:p14="http://schemas.microsoft.com/office/powerpoint/2010/main" val="4014484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Eurotech is conducting regular training  in the Latest 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ISO 17025:2017  Internal Auditor Course </a:t>
            </a:r>
            <a:r>
              <a:rPr lang="en-US" sz="1800" baseline="0" dirty="0" smtClean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sz="1800" baseline="0" dirty="0" err="1" smtClean="0">
                <a:solidFill>
                  <a:schemeClr val="tx1"/>
                </a:solidFill>
                <a:latin typeface="Comic Sans MS" pitchFamily="66" charset="0"/>
              </a:rPr>
              <a:t>LMS</a:t>
            </a:r>
            <a:r>
              <a:rPr lang="en-US" sz="1800" baseline="0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endParaRPr lang="en-US" sz="1800" baseline="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1800" baseline="0" dirty="0" smtClean="0">
                <a:solidFill>
                  <a:schemeClr val="tx1"/>
                </a:solidFill>
                <a:latin typeface="Comic Sans MS" pitchFamily="66" charset="0"/>
              </a:rPr>
              <a:t>Eurotech has the </a:t>
            </a:r>
            <a:r>
              <a:rPr lang="en-US" sz="1800" baseline="0" dirty="0" err="1" smtClean="0">
                <a:solidFill>
                  <a:schemeClr val="tx1"/>
                </a:solidFill>
                <a:latin typeface="Comic Sans MS" pitchFamily="66" charset="0"/>
              </a:rPr>
              <a:t>NABL</a:t>
            </a:r>
            <a:r>
              <a:rPr lang="en-US" sz="1800" baseline="0" dirty="0" smtClean="0">
                <a:solidFill>
                  <a:schemeClr val="tx1"/>
                </a:solidFill>
                <a:latin typeface="Comic Sans MS" pitchFamily="66" charset="0"/>
              </a:rPr>
              <a:t> approved  testing lab with large number of scopes.</a:t>
            </a:r>
          </a:p>
          <a:p>
            <a:endParaRPr lang="en-US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ISO 17025:2017  Internal Auditor Course is</a:t>
            </a:r>
            <a:r>
              <a:rPr lang="en-US" sz="1800" baseline="0" dirty="0" smtClean="0">
                <a:solidFill>
                  <a:schemeClr val="tx1"/>
                </a:solidFill>
                <a:latin typeface="Comic Sans MS" pitchFamily="66" charset="0"/>
              </a:rPr>
              <a:t> approved by </a:t>
            </a:r>
            <a:r>
              <a:rPr lang="en-US" sz="1800" baseline="0" dirty="0" err="1" smtClean="0">
                <a:solidFill>
                  <a:schemeClr val="tx1"/>
                </a:solidFill>
                <a:latin typeface="Comic Sans MS" pitchFamily="66" charset="0"/>
              </a:rPr>
              <a:t>NBQP</a:t>
            </a:r>
            <a:r>
              <a:rPr lang="en-US" sz="1800" baseline="0" dirty="0" smtClean="0">
                <a:solidFill>
                  <a:schemeClr val="tx1"/>
                </a:solidFill>
                <a:latin typeface="Comic Sans MS" pitchFamily="66" charset="0"/>
              </a:rPr>
              <a:t> and is listed on their portal.</a:t>
            </a:r>
            <a:endParaRPr lang="en-US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bb-NG" dirty="0"/>
          </a:p>
        </p:txBody>
      </p:sp>
    </p:spTree>
    <p:extLst>
      <p:ext uri="{BB962C8B-B14F-4D97-AF65-F5344CB8AC3E}">
        <p14:creationId xmlns:p14="http://schemas.microsoft.com/office/powerpoint/2010/main" val="377786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719138"/>
            <a:ext cx="5392738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30409" y="4553784"/>
            <a:ext cx="5843270" cy="4314111"/>
          </a:xfrm>
          <a:prstGeom prst="rect">
            <a:avLst/>
          </a:prstGeom>
        </p:spPr>
        <p:txBody>
          <a:bodyPr wrap="square" lIns="86854" tIns="86854" rIns="86854" bIns="86854" anchor="t" anchorCtr="0">
            <a:noAutofit/>
          </a:bodyPr>
          <a:lstStyle/>
          <a:p>
            <a:r>
              <a:rPr lang="en-US" sz="1400" b="1" dirty="0" smtClean="0">
                <a:latin typeface="Comic Sans MS" panose="030F0702030302020204" pitchFamily="66" charset="0"/>
              </a:rPr>
              <a:t> </a:t>
            </a:r>
            <a:r>
              <a:rPr lang="en-US" sz="1400" b="1" dirty="0" err="1" smtClean="0">
                <a:latin typeface="Comic Sans MS" panose="030F0702030302020204" pitchFamily="66" charset="0"/>
              </a:rPr>
              <a:t>Plase</a:t>
            </a:r>
            <a:r>
              <a:rPr lang="en-US" sz="1400" b="1" dirty="0" smtClean="0">
                <a:latin typeface="Comic Sans MS" panose="030F0702030302020204" pitchFamily="66" charset="0"/>
              </a:rPr>
              <a:t> be free to contact us </a:t>
            </a:r>
          </a:p>
          <a:p>
            <a:endParaRPr lang="en-US" sz="1400" b="1" dirty="0" smtClean="0">
              <a:latin typeface="Comic Sans MS" panose="030F0702030302020204" pitchFamily="66" charset="0"/>
            </a:endParaRPr>
          </a:p>
          <a:p>
            <a:r>
              <a:rPr lang="en-US" sz="1400" b="1" dirty="0" smtClean="0">
                <a:latin typeface="Comic Sans MS" panose="030F0702030302020204" pitchFamily="66" charset="0"/>
              </a:rPr>
              <a:t>For any query/ vendor registrations/ Bulk-registrations/ International Tie-ups</a:t>
            </a:r>
          </a:p>
          <a:p>
            <a:r>
              <a:rPr lang="en-US" sz="1400" b="1" dirty="0" smtClean="0">
                <a:latin typeface="Comic Sans MS" panose="030F0702030302020204" pitchFamily="66" charset="0"/>
              </a:rPr>
              <a:t>On the given email id and phone numbers.</a:t>
            </a:r>
            <a:r>
              <a:rPr lang="en-US" sz="1400" dirty="0" smtClean="0"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b="1" u="sng" dirty="0" err="1" smtClean="0">
                <a:solidFill>
                  <a:srgbClr val="002060"/>
                </a:solidFill>
                <a:latin typeface="Comic Sans MS" panose="030F0702030302020204" pitchFamily="66" charset="0"/>
                <a:hlinkClick r:id="rId3"/>
              </a:rPr>
              <a:t>n.khatri@eurotechworld.net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;  </a:t>
            </a:r>
            <a:r>
              <a:rPr lang="en-US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+91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en-US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9871231133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400" b="1" u="sng" dirty="0" err="1" smtClean="0">
                <a:solidFill>
                  <a:srgbClr val="002060"/>
                </a:solidFill>
                <a:latin typeface="Comic Sans MS" panose="030F0702030302020204" pitchFamily="66" charset="0"/>
                <a:hlinkClick r:id="rId4"/>
              </a:rPr>
              <a:t>c.khatri@eurotechworld.net</a:t>
            </a:r>
            <a:r>
              <a:rPr lang="en-US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;  +91-9723766248</a:t>
            </a:r>
            <a:br>
              <a:rPr lang="en-US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400" dirty="0" err="1" smtClean="0">
                <a:solidFill>
                  <a:srgbClr val="002060"/>
                </a:solidFill>
                <a:latin typeface="Comic Sans MS" panose="030F0702030302020204" pitchFamily="66" charset="0"/>
                <a:hlinkClick r:id="rId5"/>
              </a:rPr>
              <a:t>accre@eurotechworld.net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;  +91-9872412545</a:t>
            </a:r>
            <a:b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b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Website: 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u="sng" dirty="0" err="1" smtClean="0">
                <a:solidFill>
                  <a:srgbClr val="002060"/>
                </a:solidFill>
                <a:latin typeface="Comic Sans MS" panose="030F0702030302020204" pitchFamily="66" charset="0"/>
                <a:hlinkClick r:id="rId6"/>
              </a:rPr>
              <a:t>www.eurotechworld.net</a:t>
            </a:r>
            <a:r>
              <a:rPr lang="en-US" sz="1400" b="1" u="sng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6"/>
              </a:rPr>
              <a:t>/trainings</a:t>
            </a:r>
            <a:r>
              <a:rPr lang="en-US" sz="1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sz="1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	  </a:t>
            </a:r>
          </a:p>
          <a:p>
            <a:r>
              <a:rPr lang="en-US" sz="1400" u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</a:t>
            </a:r>
            <a:r>
              <a:rPr lang="en-US" sz="1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https://</a:t>
            </a:r>
            <a:r>
              <a:rPr lang="en-US" sz="1400" u="sng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training.eurotechworld.net</a:t>
            </a:r>
            <a:r>
              <a:rPr lang="en-US" sz="1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/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4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/>
            </a:r>
            <a:br>
              <a:rPr lang="en-US" sz="14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</a:br>
            <a:endParaRPr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95300"/>
            <a:ext cx="5389563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Eurotech Assessment and Certification Services Private Limited is one of the company of the Group of Companies.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Besides, Eurotech Assessment and Certification Services Private Limited</a:t>
            </a:r>
          </a:p>
          <a:p>
            <a:pPr marL="228600" indent="0" eaLnBrk="1" hangingPunct="1"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baseline="0" dirty="0" smtClean="0"/>
              <a:t>We have </a:t>
            </a:r>
            <a:r>
              <a:rPr lang="en-IN" sz="1800" b="0" dirty="0" smtClean="0">
                <a:solidFill>
                  <a:schemeClr val="tx1"/>
                </a:solidFill>
                <a:latin typeface="Comic Sans MS" pitchFamily="66" charset="0"/>
              </a:rPr>
              <a:t>Institute of Testing and Certification (ITC) India Pvt Ltd</a:t>
            </a:r>
          </a:p>
          <a:p>
            <a:pPr marL="228600" indent="0" eaLnBrk="1" hangingPunct="1">
              <a:spcBef>
                <a:spcPts val="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en-IN" sz="1800" b="0" dirty="0" smtClean="0">
                <a:solidFill>
                  <a:schemeClr val="tx1"/>
                </a:solidFill>
                <a:latin typeface="Comic Sans MS" pitchFamily="66" charset="0"/>
              </a:rPr>
              <a:t>Med Devices Life Sciences Private Limited</a:t>
            </a:r>
          </a:p>
          <a:p>
            <a:pPr marL="228600" indent="0" eaLnBrk="1" hangingPunct="1">
              <a:spcBef>
                <a:spcPts val="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en-IN" sz="1800" b="0" dirty="0" smtClean="0">
                <a:solidFill>
                  <a:schemeClr val="tx1"/>
                </a:solidFill>
                <a:latin typeface="Comic Sans MS" pitchFamily="66" charset="0"/>
              </a:rPr>
              <a:t>Standard Test Equipment (STE) India Pvt Ltd</a:t>
            </a:r>
          </a:p>
          <a:p>
            <a:endParaRPr lang="ibb-NG" dirty="0"/>
          </a:p>
        </p:txBody>
      </p:sp>
    </p:spTree>
    <p:extLst>
      <p:ext uri="{BB962C8B-B14F-4D97-AF65-F5344CB8AC3E}">
        <p14:creationId xmlns:p14="http://schemas.microsoft.com/office/powerpoint/2010/main" val="222903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95300"/>
            <a:ext cx="5389563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 eaLnBrk="1" hangingPunct="1">
              <a:buFont typeface="Courier New" pitchFamily="49" charset="0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Let</a:t>
            </a:r>
            <a:r>
              <a:rPr lang="en-US" sz="1800" baseline="0" dirty="0" smtClean="0">
                <a:solidFill>
                  <a:schemeClr val="tx1"/>
                </a:solidFill>
                <a:latin typeface="Comic Sans MS" pitchFamily="66" charset="0"/>
              </a:rPr>
              <a:t> us k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now our credentials, that who we</a:t>
            </a:r>
            <a:r>
              <a:rPr lang="en-US" sz="1800" baseline="0" dirty="0" smtClean="0">
                <a:solidFill>
                  <a:schemeClr val="tx1"/>
                </a:solidFill>
                <a:latin typeface="Comic Sans MS" pitchFamily="66" charset="0"/>
              </a:rPr>
              <a:t> are ?</a:t>
            </a:r>
            <a:endParaRPr lang="en-US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28600" indent="0" eaLnBrk="1" hangingPunct="1">
              <a:buFont typeface="Courier New" pitchFamily="49" charset="0"/>
              <a:buNone/>
            </a:pPr>
            <a:endParaRPr lang="en-US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28600" indent="0" eaLnBrk="1" hangingPunct="1">
              <a:buFont typeface="Courier New" pitchFamily="49" charset="0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Eurotech Assessment And Certification Services Pvt. Ltd. was established in the year 2008 from Panchkula. 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  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Our brief service entity includes  CE Marking Certification Service, Electrical Testing Service, Welder Training Service, Social Audit Service and many more services in the list. 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Our organization is highly recognized in the industry because of its incomparable qualities such as superior service quality, supportive team members and guidance of expert. </a:t>
            </a:r>
            <a:endParaRPr lang="en-IN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bb-NG" dirty="0"/>
          </a:p>
        </p:txBody>
      </p:sp>
    </p:spTree>
    <p:extLst>
      <p:ext uri="{BB962C8B-B14F-4D97-AF65-F5344CB8AC3E}">
        <p14:creationId xmlns:p14="http://schemas.microsoft.com/office/powerpoint/2010/main" val="156341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95300"/>
            <a:ext cx="5389563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footprints are</a:t>
            </a:r>
            <a:r>
              <a:rPr lang="en-US" baseline="0" dirty="0" smtClean="0"/>
              <a:t> spread nationally and internationally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presence in the following countries</a:t>
            </a:r>
          </a:p>
          <a:p>
            <a:pPr marL="76200" marR="0" lvl="0" indent="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Book Antiqua"/>
                <a:cs typeface="Book Antiqua"/>
                <a:sym typeface="Book Antiqua"/>
              </a:rPr>
              <a:t>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Book Antiqua"/>
                <a:cs typeface="Book Antiqua"/>
                <a:sym typeface="Book Antiqua"/>
              </a:rPr>
              <a:t>Dubai</a:t>
            </a:r>
          </a:p>
          <a:p>
            <a:pPr marL="76200" marR="0" lvl="0" indent="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None/>
              <a:tabLst/>
              <a:defRPr/>
            </a:pPr>
            <a:r>
              <a:rPr lang="en-US" sz="1800" b="0" dirty="0" smtClean="0">
                <a:solidFill>
                  <a:schemeClr val="tx1"/>
                </a:solidFill>
                <a:latin typeface="Comic Sans MS" pitchFamily="66" charset="0"/>
                <a:ea typeface="Book Antiqua"/>
                <a:cs typeface="Book Antiqua"/>
                <a:sym typeface="Book Antiqua"/>
              </a:rPr>
              <a:t>  UAE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Book Antiqua"/>
              <a:cs typeface="Book Antiqua"/>
              <a:sym typeface="Book Antiqua"/>
            </a:endParaRPr>
          </a:p>
          <a:p>
            <a:pPr marL="76200" marR="0" lvl="0" indent="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None/>
              <a:tabLst/>
              <a:defRPr/>
            </a:pPr>
            <a:r>
              <a:rPr lang="en-US" sz="1800" b="0" dirty="0" smtClean="0">
                <a:solidFill>
                  <a:schemeClr val="tx1"/>
                </a:solidFill>
                <a:latin typeface="Comic Sans MS" pitchFamily="66" charset="0"/>
                <a:ea typeface="Book Antiqua"/>
                <a:cs typeface="Book Antiqua"/>
                <a:sym typeface="Book Antiqua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Book Antiqua"/>
                <a:cs typeface="Book Antiqua"/>
                <a:sym typeface="Book Antiqua"/>
              </a:rPr>
              <a:t>Ireland</a:t>
            </a:r>
          </a:p>
          <a:p>
            <a:pPr marL="76200" marR="0" lvl="0" indent="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Book Antiqua"/>
                <a:cs typeface="Book Antiqua"/>
                <a:sym typeface="Book Antiqua"/>
              </a:rPr>
              <a:t>  UK</a:t>
            </a:r>
          </a:p>
          <a:p>
            <a:pPr marL="76200" marR="0" lvl="0" indent="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None/>
              <a:tabLst/>
              <a:defRPr/>
            </a:pPr>
            <a:r>
              <a:rPr lang="en-US" sz="1800" b="0" dirty="0" smtClean="0">
                <a:solidFill>
                  <a:schemeClr val="tx1"/>
                </a:solidFill>
                <a:latin typeface="Comic Sans MS" pitchFamily="66" charset="0"/>
                <a:ea typeface="Book Antiqua"/>
                <a:cs typeface="Book Antiqua"/>
                <a:sym typeface="Book Antiqua"/>
              </a:rPr>
              <a:t>  Netherland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Book Antiqua"/>
              <a:cs typeface="Book Antiqua"/>
              <a:sym typeface="Book Antiqua"/>
            </a:endParaRPr>
          </a:p>
          <a:p>
            <a:pPr marL="76200" marR="0" lvl="0" indent="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None/>
              <a:tabLst/>
              <a:defRPr/>
            </a:pPr>
            <a:r>
              <a:rPr lang="en-US" sz="1800" b="0" dirty="0" smtClean="0">
                <a:solidFill>
                  <a:schemeClr val="tx1"/>
                </a:solidFill>
                <a:latin typeface="Comic Sans MS" pitchFamily="66" charset="0"/>
                <a:ea typeface="Book Antiqua"/>
                <a:cs typeface="Book Antiqua"/>
                <a:sym typeface="Book Antiqua"/>
              </a:rPr>
              <a:t>  Greece</a:t>
            </a:r>
          </a:p>
          <a:p>
            <a:pPr marL="76200" marR="0" lvl="0" indent="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Book Antiqua"/>
                <a:cs typeface="Book Antiqua"/>
                <a:sym typeface="Book Antiqua"/>
              </a:rPr>
              <a:t>  USA</a:t>
            </a:r>
          </a:p>
          <a:p>
            <a:pPr marL="76200" marR="0" lvl="0" indent="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None/>
              <a:tabLst/>
              <a:defRPr/>
            </a:pPr>
            <a:r>
              <a:rPr lang="en-US" sz="1800" b="0" dirty="0" smtClean="0">
                <a:solidFill>
                  <a:schemeClr val="tx1"/>
                </a:solidFill>
                <a:latin typeface="Comic Sans MS" pitchFamily="66" charset="0"/>
                <a:ea typeface="Book Antiqua"/>
                <a:cs typeface="Book Antiqua"/>
                <a:sym typeface="Book Antiqua"/>
              </a:rPr>
              <a:t>  Canada</a:t>
            </a:r>
          </a:p>
          <a:p>
            <a:pPr marL="76200" marR="0" lvl="0" indent="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Book Antiqua"/>
                <a:cs typeface="Book Antiqua"/>
                <a:sym typeface="Book Antiqua"/>
              </a:rPr>
              <a:t>  Bangladesh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presence in the following cities in India</a:t>
            </a:r>
          </a:p>
          <a:p>
            <a:pPr marL="76200" indent="0"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     Mohali (Chandigarh)</a:t>
            </a:r>
          </a:p>
          <a:p>
            <a:pPr marL="228600" indent="0"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 Ghaziabad</a:t>
            </a:r>
          </a:p>
          <a:p>
            <a:pPr marL="228600" indent="0"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 Ahmedabad</a:t>
            </a:r>
          </a:p>
          <a:p>
            <a:pPr marL="228600" indent="0"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 Mumbai</a:t>
            </a:r>
          </a:p>
          <a:p>
            <a:pPr marL="228600" indent="0"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 Chennai</a:t>
            </a:r>
          </a:p>
          <a:p>
            <a:pPr marL="228600" indent="0"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Coimbature</a:t>
            </a:r>
            <a:endParaRPr lang="en-US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28600" indent="0"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Tirupur</a:t>
            </a:r>
            <a:endParaRPr lang="en-US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28600" indent="0"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 Lucknow</a:t>
            </a:r>
          </a:p>
          <a:p>
            <a:pPr marL="228600" indent="0"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Haridwar</a:t>
            </a:r>
            <a:endParaRPr lang="en-US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baseline="0" dirty="0" smtClean="0"/>
          </a:p>
          <a:p>
            <a:endParaRPr lang="ibb-NG" dirty="0"/>
          </a:p>
        </p:txBody>
      </p:sp>
    </p:spTree>
    <p:extLst>
      <p:ext uri="{BB962C8B-B14F-4D97-AF65-F5344CB8AC3E}">
        <p14:creationId xmlns:p14="http://schemas.microsoft.com/office/powerpoint/2010/main" val="65224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95300"/>
            <a:ext cx="5389563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bb-NG" dirty="0"/>
          </a:p>
        </p:txBody>
      </p:sp>
    </p:spTree>
    <p:extLst>
      <p:ext uri="{BB962C8B-B14F-4D97-AF65-F5344CB8AC3E}">
        <p14:creationId xmlns:p14="http://schemas.microsoft.com/office/powerpoint/2010/main" val="717548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Eurotech has alliances across the globe with number</a:t>
            </a:r>
            <a:r>
              <a:rPr lang="en-US" baseline="0" dirty="0" smtClean="0"/>
              <a:t> of regulatory authorities which are  </a:t>
            </a:r>
          </a:p>
          <a:p>
            <a:endParaRPr lang="en-US" baseline="0" dirty="0" smtClean="0"/>
          </a:p>
          <a:p>
            <a:pPr marL="104423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AWS CWI (USA)</a:t>
            </a:r>
          </a:p>
          <a:p>
            <a:pPr marL="104423" indent="0">
              <a:lnSpc>
                <a:spcPct val="119921"/>
              </a:lnSpc>
              <a:buSzPct val="98765"/>
              <a:buFont typeface="Arial" panose="020B0604020202020204" pitchFamily="34" charset="0"/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API (USA)</a:t>
            </a:r>
          </a:p>
          <a:p>
            <a:pPr marL="104423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 panose="020B0604020202020204" pitchFamily="34" charset="0"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EUROCERT</a:t>
            </a:r>
            <a:r>
              <a:rPr lang="en-US" sz="1800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 (GREECE)</a:t>
            </a:r>
          </a:p>
          <a:p>
            <a:pPr marL="104423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CQI </a:t>
            </a:r>
            <a:r>
              <a:rPr lang="en-US" sz="18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IRCA</a:t>
            </a:r>
            <a:r>
              <a:rPr lang="en-US" sz="1800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 (UK)</a:t>
            </a:r>
          </a:p>
          <a:p>
            <a:pPr marL="104423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 panose="020B0604020202020204" pitchFamily="34" charset="0"/>
              <a:buNone/>
            </a:pPr>
            <a:r>
              <a:rPr lang="en-US" sz="1800" dirty="0" err="1" smtClean="0">
                <a:latin typeface="Comic Sans MS" panose="030F0702030302020204" pitchFamily="66" charset="0"/>
              </a:rPr>
              <a:t>NBQP</a:t>
            </a:r>
            <a:r>
              <a:rPr lang="en-US" sz="1800" dirty="0" smtClean="0">
                <a:latin typeface="Comic Sans MS" panose="030F0702030302020204" pitchFamily="66" charset="0"/>
              </a:rPr>
              <a:t> (INDIA)</a:t>
            </a:r>
          </a:p>
          <a:p>
            <a:pPr marL="104423" indent="0">
              <a:lnSpc>
                <a:spcPct val="119921"/>
              </a:lnSpc>
              <a:spcBef>
                <a:spcPts val="635"/>
              </a:spcBef>
              <a:buSzPct val="98765"/>
              <a:buFont typeface="Arial" panose="020B0604020202020204" pitchFamily="34" charset="0"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NABL</a:t>
            </a:r>
            <a:r>
              <a:rPr lang="en-US" sz="1800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</a:rPr>
              <a:t>(INDIA)</a:t>
            </a:r>
          </a:p>
          <a:p>
            <a:pPr marL="104423" indent="0">
              <a:lnSpc>
                <a:spcPct val="119921"/>
              </a:lnSpc>
              <a:spcBef>
                <a:spcPts val="635"/>
              </a:spcBef>
              <a:buSzPct val="98765"/>
              <a:buFont typeface="Arial" panose="020B0604020202020204" pitchFamily="34" charset="0"/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ITC (INDIA)</a:t>
            </a:r>
          </a:p>
          <a:p>
            <a:pPr marL="104423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 panose="020B0604020202020204" pitchFamily="34" charset="0"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DEDAL</a:t>
            </a:r>
            <a:r>
              <a:rPr lang="en-US" sz="1800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- Bulgaria for CE CPR Certification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ibb-NG" dirty="0"/>
          </a:p>
        </p:txBody>
      </p:sp>
    </p:spTree>
    <p:extLst>
      <p:ext uri="{BB962C8B-B14F-4D97-AF65-F5344CB8AC3E}">
        <p14:creationId xmlns:p14="http://schemas.microsoft.com/office/powerpoint/2010/main" val="390015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Eurotech has alliances of</a:t>
            </a:r>
            <a:r>
              <a:rPr lang="en-US" baseline="0" dirty="0" smtClean="0"/>
              <a:t> regulatory authorities </a:t>
            </a:r>
            <a:r>
              <a:rPr lang="en-US" dirty="0" smtClean="0"/>
              <a:t>shown with logos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47052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717550"/>
            <a:ext cx="5392738" cy="3595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727" y="4554102"/>
            <a:ext cx="5842636" cy="43131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WHAT WE DO</a:t>
            </a:r>
            <a:r>
              <a:rPr lang="en-GB" baseline="0" dirty="0" smtClean="0">
                <a:solidFill>
                  <a:schemeClr val="tx1"/>
                </a:solidFill>
                <a:latin typeface="Arial"/>
                <a:cs typeface="Arial" charset="0"/>
              </a:rPr>
              <a:t> actually, We do  certification and training in </a:t>
            </a:r>
          </a:p>
          <a:p>
            <a:pPr marL="0" indent="0">
              <a:spcBef>
                <a:spcPts val="669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ISO 9606,15614,14731,14732 &amp; 3834 (WELDER TRAINING)</a:t>
            </a:r>
          </a:p>
          <a:p>
            <a:pPr marL="0" indent="0">
              <a:spcBef>
                <a:spcPts val="669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ISO 9001:2015 FOUNDATION, INTERNAL AUDITOR AND LEAD AUDITOR TRAINING</a:t>
            </a:r>
          </a:p>
          <a:p>
            <a:pPr marL="0" indent="0">
              <a:spcBef>
                <a:spcPts val="669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ISO 13485:2016 MED TRAINING</a:t>
            </a:r>
          </a:p>
          <a:p>
            <a:pPr marL="0" indent="0">
              <a:spcBef>
                <a:spcPts val="669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PHOTOMETRY TRAINING</a:t>
            </a:r>
          </a:p>
          <a:p>
            <a:pPr marL="0" indent="0">
              <a:spcBef>
                <a:spcPts val="669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ISO 17025:2017 – TESTING AND CALIBRATION LABS</a:t>
            </a:r>
          </a:p>
          <a:p>
            <a:pPr marL="0" indent="0">
              <a:spcBef>
                <a:spcPts val="669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AWS-CWI , AWS-</a:t>
            </a: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CWSR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TRAINING</a:t>
            </a:r>
          </a:p>
          <a:p>
            <a:pPr marL="0" indent="0">
              <a:spcBef>
                <a:spcPts val="669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BASIC AND ADVANCE WELDER TRAINING  AND CERTIFICATION</a:t>
            </a:r>
          </a:p>
          <a:p>
            <a:pPr marL="0" indent="0">
              <a:spcBef>
                <a:spcPts val="669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NDT AND DT TRAINING AND CERTIFICATION</a:t>
            </a:r>
          </a:p>
          <a:p>
            <a:pPr marL="0" indent="0">
              <a:spcBef>
                <a:spcPts val="669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API </a:t>
            </a: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Q1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TRAINING</a:t>
            </a:r>
          </a:p>
          <a:p>
            <a:pPr marL="0" indent="0">
              <a:spcBef>
                <a:spcPts val="669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SA 8000 TRAINING</a:t>
            </a:r>
          </a:p>
          <a:p>
            <a:pPr marL="0" indent="0">
              <a:spcBef>
                <a:spcPts val="669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PROBLEM SOLVING TRAINING</a:t>
            </a:r>
          </a:p>
          <a:p>
            <a:pPr marL="0" indent="0">
              <a:spcBef>
                <a:spcPts val="669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ISO 27001 TRAINING</a:t>
            </a:r>
          </a:p>
          <a:p>
            <a:pPr marL="0" indent="0">
              <a:spcBef>
                <a:spcPts val="669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RISK MANAGEMENT TRAINING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95300"/>
            <a:ext cx="5389563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Comic Sans MS" pitchFamily="66" charset="0"/>
              </a:rPr>
              <a:t>UNDER ISO 9001:2015 TRAINING, WE CONDUCT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omic Sans MS" pitchFamily="66" charset="0"/>
              </a:rPr>
              <a:t>Foundation Training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omic Sans MS" pitchFamily="66" charset="0"/>
              </a:rPr>
              <a:t>Internal Auditor Training and Workshop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omic Sans MS" pitchFamily="66" charset="0"/>
              </a:rPr>
              <a:t>Lead Auditor Training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endParaRPr lang="ibb-NG" dirty="0"/>
          </a:p>
        </p:txBody>
      </p:sp>
    </p:spTree>
    <p:extLst>
      <p:ext uri="{BB962C8B-B14F-4D97-AF65-F5344CB8AC3E}">
        <p14:creationId xmlns:p14="http://schemas.microsoft.com/office/powerpoint/2010/main" val="68645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73477" y="69756"/>
            <a:ext cx="10140044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78582" y="2377440"/>
            <a:ext cx="10140553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582" y="2341246"/>
            <a:ext cx="10140553" cy="4572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796" y="2468880"/>
            <a:ext cx="10142339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952500"/>
            <a:ext cx="8743950" cy="1362076"/>
          </a:xfrm>
        </p:spPr>
        <p:txBody>
          <a:bodyPr/>
          <a:lstStyle>
            <a:lvl1pPr algn="l">
              <a:buNone/>
              <a:defRPr sz="46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547938"/>
            <a:ext cx="8743950" cy="1338262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28700" y="1447800"/>
            <a:ext cx="87439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320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49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838200" y="242887"/>
            <a:ext cx="8686800" cy="120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762000" y="2008187"/>
            <a:ext cx="8839200" cy="379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32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ok Antiqua"/>
              <a:buChar char="–"/>
              <a:defRPr sz="3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»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–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–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–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–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–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pic>
        <p:nvPicPr>
          <p:cNvPr id="5" name="Picture 4" descr="Eurotech Logo-Best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525336" y="29980"/>
            <a:ext cx="2731684" cy="459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eurotechworld.net/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aws.org/membership/list.html?type=educationa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.khatri@eurotechworld.ne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urotechworld.net/trainings" TargetMode="External"/><Relationship Id="rId5" Type="http://schemas.openxmlformats.org/officeDocument/2006/relationships/hyperlink" Target="mailto:accre@eurotechworld.net" TargetMode="External"/><Relationship Id="rId4" Type="http://schemas.openxmlformats.org/officeDocument/2006/relationships/hyperlink" Target="mailto:c.khatri@eurotechworld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8" descr="Image result for eurotech assessment and certification services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7671" y="955171"/>
            <a:ext cx="2880000" cy="287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Eurotech Logo-Bes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207" y="884420"/>
            <a:ext cx="5695709" cy="11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7289" y="4579255"/>
            <a:ext cx="8077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Address: 146, JLPL Industrial Area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Sector 82, Mohali, (1600550) Punjab, India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Website: 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  <a:hlinkClick r:id="rId7"/>
              </a:rPr>
              <a:t>www.eurotechworld.net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207" y="2885255"/>
            <a:ext cx="5786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Comic Sans MS" pitchFamily="66" charset="0"/>
              </a:rPr>
              <a:t>WHO ARE WE</a:t>
            </a:r>
            <a:endParaRPr lang="en-US" sz="60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3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71020" y="522603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60128" y="0"/>
            <a:ext cx="5726243" cy="659567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API Q1 TRAINING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44970" y="1941976"/>
            <a:ext cx="5005779" cy="269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03" tIns="52752" rIns="105503" bIns="52752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API Q1 Training- API-U 9th Fundamental Edition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Course</a:t>
            </a:r>
          </a:p>
          <a:p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API Q1 Training- API-U 9th Practitioner Edition Course</a:t>
            </a:r>
          </a:p>
          <a:p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5364" name="Picture 2" descr="API Q1 Trai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3518" y="1550732"/>
            <a:ext cx="4904862" cy="371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399897" y="-93305"/>
            <a:ext cx="5546361" cy="781737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AWS CWI TRAINING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34910" y="1167658"/>
            <a:ext cx="7663723" cy="287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03" tIns="52752" rIns="105503" bIns="52752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AWS-American Welding Society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AWS-CWI Certified Welding Inspector Training Course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AWS-CAWI Certified Associate Welding Inspector Training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AWS-SCWI Senior Certified Welding Inspector Training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AWS-CWE Certified Welding Engineer Training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AWS-CWS Certified Welding Supervisor Training Course</a:t>
            </a:r>
          </a:p>
        </p:txBody>
      </p:sp>
      <p:pic>
        <p:nvPicPr>
          <p:cNvPr id="16388" name="Picture 2" descr="AWS CWI Trai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5925" y="1184221"/>
            <a:ext cx="2591075" cy="243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WS Edu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679" y="4304930"/>
            <a:ext cx="3638131" cy="191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45891" y="-55983"/>
            <a:ext cx="6555921" cy="809469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</a:rPr>
              <a:t>WELDER TRAININGS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"/>
          </p:nvPr>
        </p:nvSpPr>
        <p:spPr>
          <a:xfrm>
            <a:off x="369139" y="1057557"/>
            <a:ext cx="8743950" cy="4572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American Welding Society (AWS) Certified Welding Inspector (CWI)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American Welding Society (AWS) Certified Welding Sales Representative (CWSR)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QA/QC Welding Inspector Training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NDT/DT Training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Supervisors/Coordinator Training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Composite Welding Training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Welding Qualification Certification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Approval Testing Welding Operators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Customized Training</a:t>
            </a:r>
          </a:p>
          <a:p>
            <a:pPr>
              <a:buClr>
                <a:srgbClr val="FFFF00"/>
              </a:buClr>
              <a:buFont typeface="Wingdings 2" pitchFamily="18" charset="2"/>
              <a:buNone/>
            </a:pPr>
            <a:endParaRPr lang="en-US" sz="17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 descr="AWS Educational Partner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215" y="2405768"/>
            <a:ext cx="3976141" cy="3702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75259" y="-485190"/>
            <a:ext cx="7693702" cy="1454049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ISO 27001 LEAD AUDITOR COURSE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INFORMATION SECURITY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23672" y="1813810"/>
            <a:ext cx="5996065" cy="4346398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93305" y="-261254"/>
            <a:ext cx="7713510" cy="873177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PROBLEM SOLVING TRAINING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28603" y="1184973"/>
            <a:ext cx="6475751" cy="45720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756104" y="434630"/>
            <a:ext cx="8743950" cy="14173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ISO 13485:2016 FOUNDATION COURSE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484" name="Picture 2" descr="ISO 13485 trai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731" y="1409079"/>
            <a:ext cx="6730584" cy="455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28700" y="374756"/>
            <a:ext cx="8743950" cy="1956966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SA 8000 FOUNDATION CUM INTERNAL AUDITOR COURSE</a:t>
            </a:r>
            <a:b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(DATA QUALITY)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21508" name="Picture 2" descr="http://eurotechworld.net/trainings/wp-content/uploads/2017/09/eurotech-sa-8000-training-1-287x3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3318" y="2495114"/>
            <a:ext cx="50966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43691" y="719527"/>
            <a:ext cx="8743950" cy="1364105"/>
          </a:xfrm>
        </p:spPr>
        <p:txBody>
          <a:bodyPr/>
          <a:lstStyle/>
          <a:p>
            <a:pPr algn="ctr"/>
            <a:r>
              <a:rPr lang="en-US" sz="3700" dirty="0" smtClean="0">
                <a:solidFill>
                  <a:schemeClr val="tx1"/>
                </a:solidFill>
                <a:latin typeface="Comic Sans MS" pitchFamily="66" charset="0"/>
              </a:rPr>
              <a:t>RISK MANAGEMENT TRAINING</a:t>
            </a:r>
            <a:br>
              <a:rPr lang="en-US" sz="37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700" dirty="0" smtClean="0">
                <a:solidFill>
                  <a:schemeClr val="tx1"/>
                </a:solidFill>
                <a:latin typeface="Comic Sans MS" pitchFamily="66" charset="0"/>
              </a:rPr>
              <a:t>ISO 31000: 2008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8368" y="2423160"/>
            <a:ext cx="539645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28700" y="274320"/>
            <a:ext cx="8743950" cy="187452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PHOTOMETRY TRAINING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3556" name="Picture 4" descr="Photometry Trai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670" y="2229790"/>
            <a:ext cx="8829675" cy="29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863" y="162353"/>
            <a:ext cx="8743950" cy="150876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ISO 17025:2017 </a:t>
            </a:r>
            <a:b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INTERNAL AUDITOR COURSE</a:t>
            </a:r>
          </a:p>
        </p:txBody>
      </p:sp>
      <p:pic>
        <p:nvPicPr>
          <p:cNvPr id="24580" name="Picture 2" descr="ISO 17025 trai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1150" y="2008681"/>
            <a:ext cx="6148331" cy="369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4"/>
          <p:cNvSpPr>
            <a:spLocks noGrp="1"/>
          </p:cNvSpPr>
          <p:nvPr>
            <p:ph sz="quarter" idx="1"/>
          </p:nvPr>
        </p:nvSpPr>
        <p:spPr>
          <a:xfrm>
            <a:off x="523012" y="1255579"/>
            <a:ext cx="9258300" cy="45720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2800" b="1" dirty="0" smtClean="0">
                <a:solidFill>
                  <a:schemeClr val="tx1"/>
                </a:solidFill>
                <a:latin typeface="Comic Sans MS" pitchFamily="66" charset="0"/>
              </a:rPr>
              <a:t>Eurotech Assessment And Certification Services </a:t>
            </a:r>
            <a:r>
              <a:rPr lang="en-IN" sz="2800" b="1" dirty="0" err="1" smtClean="0">
                <a:solidFill>
                  <a:schemeClr val="tx1"/>
                </a:solidFill>
                <a:latin typeface="Comic Sans MS" pitchFamily="66" charset="0"/>
              </a:rPr>
              <a:t>Pvt</a:t>
            </a:r>
            <a:r>
              <a:rPr lang="en-IN" sz="2800" b="1" dirty="0" smtClean="0">
                <a:solidFill>
                  <a:schemeClr val="tx1"/>
                </a:solidFill>
                <a:latin typeface="Comic Sans MS" pitchFamily="66" charset="0"/>
              </a:rPr>
              <a:t> Ltd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IN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2800" b="1" dirty="0" smtClean="0">
                <a:solidFill>
                  <a:schemeClr val="tx1"/>
                </a:solidFill>
                <a:latin typeface="Comic Sans MS" pitchFamily="66" charset="0"/>
              </a:rPr>
              <a:t>Institute of Testing and Certification (ITC) India </a:t>
            </a:r>
            <a:r>
              <a:rPr lang="en-IN" sz="2800" b="1" dirty="0" err="1" smtClean="0">
                <a:solidFill>
                  <a:schemeClr val="tx1"/>
                </a:solidFill>
                <a:latin typeface="Comic Sans MS" pitchFamily="66" charset="0"/>
              </a:rPr>
              <a:t>Pvt</a:t>
            </a:r>
            <a:r>
              <a:rPr lang="en-IN" sz="2800" b="1" dirty="0" smtClean="0">
                <a:solidFill>
                  <a:schemeClr val="tx1"/>
                </a:solidFill>
                <a:latin typeface="Comic Sans MS" pitchFamily="66" charset="0"/>
              </a:rPr>
              <a:t> Ltd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IN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2800" b="1" dirty="0" smtClean="0">
                <a:solidFill>
                  <a:schemeClr val="tx1"/>
                </a:solidFill>
                <a:latin typeface="Comic Sans MS" pitchFamily="66" charset="0"/>
              </a:rPr>
              <a:t>Med Devices Life Sciences Private Limited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IN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2800" b="1" dirty="0" smtClean="0">
                <a:solidFill>
                  <a:schemeClr val="tx1"/>
                </a:solidFill>
                <a:latin typeface="Comic Sans MS" pitchFamily="66" charset="0"/>
              </a:rPr>
              <a:t>Standard Test Equipments (STE) India </a:t>
            </a:r>
            <a:r>
              <a:rPr lang="en-IN" sz="2800" b="1" dirty="0" err="1" smtClean="0">
                <a:solidFill>
                  <a:schemeClr val="tx1"/>
                </a:solidFill>
                <a:latin typeface="Comic Sans MS" pitchFamily="66" charset="0"/>
              </a:rPr>
              <a:t>Pvt</a:t>
            </a:r>
            <a:r>
              <a:rPr lang="en-IN" sz="2800" b="1" dirty="0" smtClean="0">
                <a:solidFill>
                  <a:schemeClr val="tx1"/>
                </a:solidFill>
                <a:latin typeface="Comic Sans MS" pitchFamily="66" charset="0"/>
              </a:rPr>
              <a:t> Ltd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IN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sz="28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2481" y="67940"/>
            <a:ext cx="5065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chemeClr val="tx1"/>
                </a:solidFill>
                <a:latin typeface="Comic Sans MS" pitchFamily="66" charset="0"/>
              </a:rPr>
              <a:t>GROUP OF COMPANIES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3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11100" y="349300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 idx="4294967295"/>
          </p:nvPr>
        </p:nvSpPr>
        <p:spPr>
          <a:xfrm>
            <a:off x="205740" y="1303020"/>
            <a:ext cx="9462243" cy="459486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r>
              <a:rPr lang="en-US" sz="2800" b="1" dirty="0" smtClean="0">
                <a:solidFill>
                  <a:srgbClr val="003366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Contact Us</a:t>
            </a:r>
            <a:br>
              <a:rPr lang="en-US" sz="2800" b="1" dirty="0" smtClean="0">
                <a:solidFill>
                  <a:srgbClr val="003366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</a:br>
            <a:r>
              <a:rPr lang="en-US" sz="2800" b="1" dirty="0" smtClean="0">
                <a:solidFill>
                  <a:srgbClr val="003366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/>
            </a:r>
            <a:br>
              <a:rPr lang="en-US" sz="2800" b="1" dirty="0" smtClean="0">
                <a:solidFill>
                  <a:srgbClr val="003366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</a:br>
            <a:r>
              <a:rPr lang="en-US" sz="2800" b="1" dirty="0" smtClean="0">
                <a:latin typeface="Comic Sans MS" panose="030F0702030302020204" pitchFamily="66" charset="0"/>
              </a:rPr>
              <a:t> For any query/ vendor registrations/ Bulk-registrations/ International Tie-ups</a:t>
            </a:r>
            <a:r>
              <a:rPr lang="en-US" sz="2800" dirty="0" smtClean="0"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latin typeface="Comic Sans MS" panose="030F0702030302020204" pitchFamily="66" charset="0"/>
              </a:rPr>
            </a:br>
            <a:r>
              <a:rPr lang="en-US" sz="2800" dirty="0" smtClean="0"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latin typeface="Comic Sans MS" panose="030F0702030302020204" pitchFamily="66" charset="0"/>
              </a:rPr>
            </a:br>
            <a:r>
              <a:rPr lang="en-US" sz="2800" b="1" u="sng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3"/>
              </a:rPr>
              <a:t>n.khatri@eurotechworld.net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;  </a:t>
            </a:r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+91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9871231133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2800" b="1" u="sng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4"/>
              </a:rPr>
              <a:t>c.khatri@eurotechworld.net</a:t>
            </a:r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;  +91-9723766248</a:t>
            </a:r>
            <a:b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2800" dirty="0" err="1" smtClean="0">
                <a:solidFill>
                  <a:srgbClr val="002060"/>
                </a:solidFill>
                <a:latin typeface="Comic Sans MS" panose="030F0702030302020204" pitchFamily="66" charset="0"/>
                <a:hlinkClick r:id="rId5"/>
              </a:rPr>
              <a:t>accre@eurotechworld.net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;  +91-9872412545</a:t>
            </a:r>
            <a:b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b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Website: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Comic Sans MS" panose="030F0702030302020204" pitchFamily="66" charset="0"/>
                <a:hlinkClick r:id="rId6"/>
              </a:rPr>
              <a:t>www.eurotechworld.net</a:t>
            </a:r>
            <a:r>
              <a:rPr lang="en-US" sz="2800" b="1" u="sng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6"/>
              </a:rPr>
              <a:t>/trainings</a:t>
            </a:r>
            <a:r>
              <a:rPr lang="en-US" sz="28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sz="2800" u="sng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	    </a:t>
            </a:r>
            <a:r>
              <a:rPr lang="en-US" sz="28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https</a:t>
            </a:r>
            <a:r>
              <a:rPr lang="en-US" sz="28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://</a:t>
            </a:r>
            <a:r>
              <a:rPr lang="en-US" sz="2800" u="sng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training.eurotechworld.net</a:t>
            </a:r>
            <a:r>
              <a:rPr lang="en-US" sz="28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/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/>
            </a:r>
            <a:br>
              <a:rPr lang="en-US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</a:br>
            <a:endParaRPr lang="en-US" sz="2800" b="1" dirty="0">
              <a:solidFill>
                <a:srgbClr val="003366"/>
              </a:solidFill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 txBox="1">
            <a:spLocks/>
          </p:cNvSpPr>
          <p:nvPr/>
        </p:nvSpPr>
        <p:spPr bwMode="auto">
          <a:xfrm>
            <a:off x="2464903" y="39756"/>
            <a:ext cx="3615601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03" tIns="52752" rIns="105503" bIns="52752"/>
          <a:lstStyle/>
          <a:p>
            <a:pPr algn="r" eaLnBrk="0" hangingPunct="0"/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WHO WE ARE?</a:t>
            </a:r>
          </a:p>
          <a:p>
            <a:pPr algn="r" eaLnBrk="0" hangingPunct="0"/>
            <a:endParaRPr lang="en-IN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243" name="Content Placeholder 24"/>
          <p:cNvSpPr>
            <a:spLocks noGrp="1"/>
          </p:cNvSpPr>
          <p:nvPr>
            <p:ph sz="quarter" idx="1"/>
          </p:nvPr>
        </p:nvSpPr>
        <p:spPr>
          <a:xfrm>
            <a:off x="508700" y="1058199"/>
            <a:ext cx="9099497" cy="496824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Eurotech Assessment And Certification Services Pvt. Ltd. was established in the year 2008 from Panchkula. </a:t>
            </a:r>
          </a:p>
          <a:p>
            <a:pPr marL="76200" indent="0">
              <a:buClr>
                <a:schemeClr val="tx1"/>
              </a:buClr>
              <a:buNone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   </a:t>
            </a:r>
          </a:p>
          <a:p>
            <a:pPr>
              <a:buClr>
                <a:schemeClr val="tx1"/>
              </a:buClr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Our brief service entity includes  CE Marking Certification Service, Electrical Testing Service, Welder Training Service, Social Audit Service and many more services in the list. </a:t>
            </a:r>
          </a:p>
          <a:p>
            <a:pPr marL="76200" indent="0">
              <a:buClr>
                <a:schemeClr val="tx1"/>
              </a:buClr>
              <a:buNone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Our organization is highly recognized in the industry because of its incomparable qualities such as superior service quality, supportive team members and guidance of expert. </a:t>
            </a:r>
            <a:endParaRPr lang="en-IN" sz="23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S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7448" y="544995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 txBox="1">
            <a:spLocks/>
          </p:cNvSpPr>
          <p:nvPr/>
        </p:nvSpPr>
        <p:spPr bwMode="auto">
          <a:xfrm>
            <a:off x="2560740" y="-3976"/>
            <a:ext cx="4606255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03" tIns="52752" rIns="105503" bIns="52752"/>
          <a:lstStyle/>
          <a:p>
            <a:pPr algn="ctr" eaLnBrk="0" hangingPunct="0"/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OUR FOOTPRINTS</a:t>
            </a:r>
          </a:p>
          <a:p>
            <a:pPr algn="r" eaLnBrk="0" hangingPunct="0"/>
            <a:endParaRPr lang="en-IN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243" name="Content Placeholder 24"/>
          <p:cNvSpPr>
            <a:spLocks noGrp="1"/>
          </p:cNvSpPr>
          <p:nvPr>
            <p:ph sz="quarter" idx="1"/>
          </p:nvPr>
        </p:nvSpPr>
        <p:spPr>
          <a:xfrm>
            <a:off x="911336" y="1035909"/>
            <a:ext cx="3952249" cy="4968240"/>
          </a:xfrm>
        </p:spPr>
        <p:txBody>
          <a:bodyPr/>
          <a:lstStyle/>
          <a:p>
            <a:pPr marL="719138" indent="-642938"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300" dirty="0" err="1" smtClean="0">
                <a:solidFill>
                  <a:schemeClr val="tx1"/>
                </a:solidFill>
                <a:latin typeface="Comic Sans MS" pitchFamily="66" charset="0"/>
              </a:rPr>
              <a:t>Mohali</a:t>
            </a: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 (Chandigarh)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  Ghaziabad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300" dirty="0" err="1" smtClean="0">
                <a:solidFill>
                  <a:schemeClr val="tx1"/>
                </a:solidFill>
                <a:latin typeface="Comic Sans MS" pitchFamily="66" charset="0"/>
              </a:rPr>
              <a:t>Ahmedabad</a:t>
            </a:r>
            <a:endParaRPr lang="en-US" sz="23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  Mumbai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  Chennai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300" dirty="0" err="1" smtClean="0">
                <a:solidFill>
                  <a:schemeClr val="tx1"/>
                </a:solidFill>
                <a:latin typeface="Comic Sans MS" pitchFamily="66" charset="0"/>
              </a:rPr>
              <a:t>Coimbature</a:t>
            </a:r>
            <a:endParaRPr lang="en-US" sz="23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300" dirty="0" err="1" smtClean="0">
                <a:solidFill>
                  <a:schemeClr val="tx1"/>
                </a:solidFill>
                <a:latin typeface="Comic Sans MS" pitchFamily="66" charset="0"/>
              </a:rPr>
              <a:t>Tirupur</a:t>
            </a:r>
            <a:endParaRPr lang="en-US" sz="23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300" dirty="0" err="1" smtClean="0">
                <a:solidFill>
                  <a:schemeClr val="tx1"/>
                </a:solidFill>
                <a:latin typeface="Comic Sans MS" pitchFamily="66" charset="0"/>
              </a:rPr>
              <a:t>Lucknow</a:t>
            </a:r>
            <a:endParaRPr lang="en-US" sz="23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300" dirty="0" err="1" smtClean="0">
                <a:solidFill>
                  <a:schemeClr val="tx1"/>
                </a:solidFill>
                <a:latin typeface="Comic Sans MS" pitchFamily="66" charset="0"/>
              </a:rPr>
              <a:t>Haridwar</a:t>
            </a:r>
            <a:endParaRPr lang="en-US" sz="23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Font typeface="Courier New" pitchFamily="49" charset="0"/>
              <a:buChar char="o"/>
            </a:pPr>
            <a:endParaRPr lang="en-US" sz="23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Font typeface="Courier New" pitchFamily="49" charset="0"/>
              <a:buChar char="o"/>
            </a:pPr>
            <a:endParaRPr lang="en-US" sz="23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Font typeface="Courier New" pitchFamily="49" charset="0"/>
              <a:buChar char="o"/>
            </a:pPr>
            <a:endParaRPr lang="en-US" sz="23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Font typeface="Courier New" pitchFamily="49" charset="0"/>
              <a:buChar char="o"/>
            </a:pPr>
            <a:endParaRPr lang="en-IN" sz="23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Content Placeholder 24"/>
          <p:cNvSpPr txBox="1">
            <a:spLocks/>
          </p:cNvSpPr>
          <p:nvPr/>
        </p:nvSpPr>
        <p:spPr>
          <a:xfrm>
            <a:off x="5290261" y="1014132"/>
            <a:ext cx="3952249" cy="500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/>
          <a:lstStyle/>
          <a:p>
            <a:pPr marL="719138" marR="0" lvl="0" indent="-642938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Char char="o"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Book Antiqua"/>
                <a:cs typeface="Book Antiqua"/>
                <a:sym typeface="Book Antiqua"/>
              </a:rPr>
              <a:t>Dubai</a:t>
            </a:r>
          </a:p>
          <a:p>
            <a:pPr marL="457200" marR="0" lvl="0" indent="-38100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Char char="o"/>
              <a:tabLst/>
              <a:defRPr/>
            </a:pPr>
            <a:r>
              <a:rPr lang="en-US" sz="2300" b="1" dirty="0" smtClean="0">
                <a:solidFill>
                  <a:schemeClr val="tx1"/>
                </a:solidFill>
                <a:latin typeface="Comic Sans MS" pitchFamily="66" charset="0"/>
                <a:ea typeface="Book Antiqua"/>
                <a:cs typeface="Book Antiqua"/>
                <a:sym typeface="Book Antiqua"/>
              </a:rPr>
              <a:t>  UAE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Book Antiqua"/>
              <a:cs typeface="Book Antiqua"/>
              <a:sym typeface="Book Antiqua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Char char="o"/>
              <a:tabLst/>
              <a:defRPr/>
            </a:pPr>
            <a:r>
              <a:rPr lang="en-US" sz="2300" b="1" dirty="0" smtClean="0">
                <a:solidFill>
                  <a:schemeClr val="tx1"/>
                </a:solidFill>
                <a:latin typeface="Comic Sans MS" pitchFamily="66" charset="0"/>
                <a:ea typeface="Book Antiqua"/>
                <a:cs typeface="Book Antiqua"/>
                <a:sym typeface="Book Antiqua"/>
              </a:rPr>
              <a:t>  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Book Antiqua"/>
                <a:cs typeface="Book Antiqua"/>
                <a:sym typeface="Book Antiqua"/>
              </a:rPr>
              <a:t>Ireland</a:t>
            </a:r>
          </a:p>
          <a:p>
            <a:pPr marL="457200" marR="0" lvl="0" indent="-38100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Char char="o"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Book Antiqua"/>
                <a:cs typeface="Book Antiqua"/>
                <a:sym typeface="Book Antiqua"/>
              </a:rPr>
              <a:t>  UK</a:t>
            </a:r>
          </a:p>
          <a:p>
            <a:pPr marL="457200" marR="0" lvl="0" indent="-38100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Char char="o"/>
              <a:tabLst/>
              <a:defRPr/>
            </a:pPr>
            <a:r>
              <a:rPr lang="en-US" sz="2300" b="1" dirty="0" smtClean="0">
                <a:solidFill>
                  <a:schemeClr val="tx1"/>
                </a:solidFill>
                <a:latin typeface="Comic Sans MS" pitchFamily="66" charset="0"/>
                <a:ea typeface="Book Antiqua"/>
                <a:cs typeface="Book Antiqua"/>
                <a:sym typeface="Book Antiqua"/>
              </a:rPr>
              <a:t>  Netherland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Book Antiqua"/>
              <a:cs typeface="Book Antiqua"/>
              <a:sym typeface="Book Antiqua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Char char="o"/>
              <a:tabLst/>
              <a:defRPr/>
            </a:pPr>
            <a:r>
              <a:rPr lang="en-US" sz="2300" b="1" dirty="0">
                <a:solidFill>
                  <a:schemeClr val="tx1"/>
                </a:solidFill>
                <a:latin typeface="Comic Sans MS" pitchFamily="66" charset="0"/>
                <a:ea typeface="Book Antiqua"/>
                <a:cs typeface="Book Antiqua"/>
                <a:sym typeface="Book Antiqua"/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  <a:latin typeface="Comic Sans MS" pitchFamily="66" charset="0"/>
                <a:ea typeface="Book Antiqua"/>
                <a:cs typeface="Book Antiqua"/>
                <a:sym typeface="Book Antiqua"/>
              </a:rPr>
              <a:t> Greece</a:t>
            </a:r>
          </a:p>
          <a:p>
            <a:pPr marL="457200" marR="0" lvl="0" indent="-38100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Char char="o"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Book Antiqua"/>
                <a:cs typeface="Book Antiqua"/>
                <a:sym typeface="Book Antiqua"/>
              </a:rPr>
              <a:t> 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Book Antiqua"/>
                <a:cs typeface="Book Antiqua"/>
                <a:sym typeface="Book Antiqua"/>
              </a:rPr>
              <a:t> USA</a:t>
            </a:r>
          </a:p>
          <a:p>
            <a:pPr marL="457200" marR="0" lvl="0" indent="-38100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Char char="o"/>
              <a:tabLst/>
              <a:defRPr/>
            </a:pPr>
            <a:r>
              <a:rPr lang="en-US" sz="2300" b="1" dirty="0">
                <a:solidFill>
                  <a:schemeClr val="tx1"/>
                </a:solidFill>
                <a:latin typeface="Comic Sans MS" pitchFamily="66" charset="0"/>
                <a:ea typeface="Book Antiqua"/>
                <a:cs typeface="Book Antiqua"/>
                <a:sym typeface="Book Antiqua"/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  <a:latin typeface="Comic Sans MS" pitchFamily="66" charset="0"/>
                <a:ea typeface="Book Antiqua"/>
                <a:cs typeface="Book Antiqua"/>
                <a:sym typeface="Book Antiqua"/>
              </a:rPr>
              <a:t> Canada</a:t>
            </a:r>
          </a:p>
          <a:p>
            <a:pPr marL="457200" marR="0" lvl="0" indent="-38100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ourier New" pitchFamily="49" charset="0"/>
              <a:buChar char="o"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Book Antiqua"/>
                <a:cs typeface="Book Antiqua"/>
                <a:sym typeface="Book Antiqua"/>
              </a:rPr>
              <a:t> 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Book Antiqua"/>
                <a:cs typeface="Book Antiqua"/>
                <a:sym typeface="Book Antiqua"/>
              </a:rPr>
              <a:t> Bangladesh</a:t>
            </a:r>
          </a:p>
          <a:p>
            <a:pPr marL="457200" marR="0" lvl="0" indent="-38100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ier New" pitchFamily="49" charset="0"/>
              <a:buChar char="o"/>
              <a:tabLst/>
              <a:defRPr/>
            </a:pP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Book Antiqua"/>
              <a:cs typeface="Book Antiqua"/>
              <a:sym typeface="Book Antiqua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ier New" pitchFamily="49" charset="0"/>
              <a:buChar char="o"/>
              <a:tabLst/>
              <a:defRPr/>
            </a:pP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Book Antiqua"/>
              <a:cs typeface="Book Antiqua"/>
              <a:sym typeface="Book Antiqua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ier New" pitchFamily="49" charset="0"/>
              <a:buChar char="o"/>
              <a:tabLst/>
              <a:defRPr/>
            </a:pP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Book Antiqua"/>
              <a:cs typeface="Book Antiqua"/>
              <a:sym typeface="Book Antiqua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ier New" pitchFamily="49" charset="0"/>
              <a:buChar char="o"/>
              <a:tabLst/>
              <a:defRPr/>
            </a:pPr>
            <a:endParaRPr kumimoji="0" lang="en-IN" sz="2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Book Antiqua"/>
              <a:cs typeface="Book Antiqua"/>
              <a:sym typeface="Book Antiqua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411761" y="1074045"/>
            <a:ext cx="9348059" cy="490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03" tIns="52752" rIns="105503" bIns="52752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We have acquired a paramount position in the industry with the immeasurable support of our work forces. 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We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have always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advised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our customers with a rich assortment of services and products with quality at par assured. 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Our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sheer methods of dealing, client eccentric approaches, ethical policies and a commitment to keep the quality maintained has made us foremost choice among our customers. 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We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have made indigenous efforts so as to last a longer relationship with our customers.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718213" y="0"/>
            <a:ext cx="2462080" cy="66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503" tIns="52752" rIns="105503" bIns="52752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WHY US?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7"/>
          <p:cNvSpPr txBox="1">
            <a:spLocks/>
          </p:cNvSpPr>
          <p:nvPr/>
        </p:nvSpPr>
        <p:spPr>
          <a:xfrm>
            <a:off x="610300" y="121636"/>
            <a:ext cx="8964425" cy="114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444" u="sng" dirty="0" smtClean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ALLIANCES</a:t>
            </a:r>
            <a:r>
              <a:rPr lang="en-US" sz="4444" dirty="0" smtClean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:-</a:t>
            </a:r>
            <a:endParaRPr lang="en-US" sz="4444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78"/>
          <p:cNvSpPr txBox="1"/>
          <p:nvPr/>
        </p:nvSpPr>
        <p:spPr>
          <a:xfrm>
            <a:off x="1450053" y="1283830"/>
            <a:ext cx="7973865" cy="4706424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675923" marR="0" lvl="0" indent="-57150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AWS CWI (USA)</a:t>
            </a:r>
          </a:p>
          <a:p>
            <a:pPr marL="675923" indent="-571500">
              <a:lnSpc>
                <a:spcPct val="119921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API </a:t>
            </a:r>
            <a:r>
              <a:rPr lang="en-US" sz="2800" dirty="0">
                <a:latin typeface="Comic Sans MS" panose="030F0702030302020204" pitchFamily="66" charset="0"/>
              </a:rPr>
              <a:t>(USA)</a:t>
            </a:r>
          </a:p>
          <a:p>
            <a:pPr marL="675923" marR="0" lvl="0" indent="-57150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EUROCERT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 (GREECE)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  <a:p>
            <a:pPr marL="675923" marR="0" lvl="0" indent="-57150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CQI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IRCA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 (UK)</a:t>
            </a:r>
          </a:p>
          <a:p>
            <a:pPr marL="675923" marR="0" lvl="0" indent="-57150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Comic Sans MS" panose="030F0702030302020204" pitchFamily="66" charset="0"/>
              </a:rPr>
              <a:t>NBQP</a:t>
            </a:r>
            <a:r>
              <a:rPr lang="en-US" sz="2800" dirty="0" smtClean="0">
                <a:latin typeface="Comic Sans MS" panose="030F0702030302020204" pitchFamily="66" charset="0"/>
              </a:rPr>
              <a:t> (INDIA)</a:t>
            </a:r>
          </a:p>
          <a:p>
            <a:pPr marL="675923" indent="-571500">
              <a:lnSpc>
                <a:spcPct val="119921"/>
              </a:lnSpc>
              <a:spcBef>
                <a:spcPts val="635"/>
              </a:spcBef>
              <a:buSzPct val="98765"/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NABL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(INDIA)</a:t>
            </a:r>
          </a:p>
          <a:p>
            <a:pPr marL="675923" indent="-571500">
              <a:lnSpc>
                <a:spcPct val="119921"/>
              </a:lnSpc>
              <a:spcBef>
                <a:spcPts val="635"/>
              </a:spcBef>
              <a:buSzPct val="98765"/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ITC (INDIA)</a:t>
            </a:r>
          </a:p>
          <a:p>
            <a:pPr marL="675923" marR="0" lvl="0" indent="-57150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DEDAL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- Bulgaria for CE CPR Certification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3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791477" y="0"/>
            <a:ext cx="5430417" cy="698291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</a:rPr>
              <a:t>OUR </a:t>
            </a:r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ALLIANCES</a:t>
            </a:r>
            <a:endParaRPr lang="en-US" sz="40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2292" name="Picture 2" descr="C:\Users\Mohit Nahar\Desktop\eurotech-credentia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682" y="1486275"/>
            <a:ext cx="8879414" cy="407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772275" y="3352800"/>
            <a:ext cx="3514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03" tIns="52752" rIns="105503" bIns="52752" anchor="ctr"/>
          <a:lstStyle/>
          <a:p>
            <a:pPr marL="395638" indent="-395638" algn="just">
              <a:spcBef>
                <a:spcPct val="20000"/>
              </a:spcBef>
            </a:pPr>
            <a:endParaRPr lang="en-US" i="1" dirty="0">
              <a:latin typeface="Times New Roman" pitchFamily="18" charset="0"/>
            </a:endParaRPr>
          </a:p>
        </p:txBody>
      </p:sp>
      <p:sp>
        <p:nvSpPr>
          <p:cNvPr id="13315" name="Title 3"/>
          <p:cNvSpPr txBox="1">
            <a:spLocks/>
          </p:cNvSpPr>
          <p:nvPr/>
        </p:nvSpPr>
        <p:spPr bwMode="auto">
          <a:xfrm>
            <a:off x="1866306" y="190500"/>
            <a:ext cx="8181379" cy="53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03" tIns="52752" rIns="105503" bIns="52752"/>
          <a:lstStyle/>
          <a:p>
            <a:pPr algn="r" eaLnBrk="0" hangingPunct="0"/>
            <a:endParaRPr lang="en-IN" sz="3200" dirty="0">
              <a:solidFill>
                <a:srgbClr val="007540"/>
              </a:solidFill>
              <a:latin typeface="Calibri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114800" y="3429000"/>
            <a:ext cx="61722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03" tIns="52752" rIns="105503" bIns="52752" anchor="ctr"/>
          <a:lstStyle/>
          <a:p>
            <a:pPr>
              <a:lnSpc>
                <a:spcPct val="125000"/>
              </a:lnSpc>
            </a:pPr>
            <a:endParaRPr lang="en-US" b="0" i="1"/>
          </a:p>
        </p:txBody>
      </p:sp>
      <p:sp>
        <p:nvSpPr>
          <p:cNvPr id="13317" name="Title 12"/>
          <p:cNvSpPr>
            <a:spLocks noGrp="1"/>
          </p:cNvSpPr>
          <p:nvPr>
            <p:ph type="title"/>
          </p:nvPr>
        </p:nvSpPr>
        <p:spPr>
          <a:xfrm>
            <a:off x="2232910" y="0"/>
            <a:ext cx="4967990" cy="791434"/>
          </a:xfrm>
        </p:spPr>
        <p:txBody>
          <a:bodyPr bIns="52752" anchor="t"/>
          <a:lstStyle/>
          <a:p>
            <a:pPr eaLnBrk="1" hangingPunct="1"/>
            <a:r>
              <a:rPr lang="en-GB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WHAT WE DO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..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222" name="Content Placeholder 13"/>
          <p:cNvSpPr>
            <a:spLocks noGrp="1"/>
          </p:cNvSpPr>
          <p:nvPr>
            <p:ph sz="quarter" idx="1"/>
          </p:nvPr>
        </p:nvSpPr>
        <p:spPr>
          <a:xfrm>
            <a:off x="431800" y="1036568"/>
            <a:ext cx="9855200" cy="5094409"/>
          </a:xfrm>
        </p:spPr>
        <p:txBody>
          <a:bodyPr>
            <a:normAutofit fontScale="92500" lnSpcReduction="20000"/>
          </a:bodyPr>
          <a:lstStyle/>
          <a:p>
            <a:pPr marL="316510" indent="-316510">
              <a:spcBef>
                <a:spcPts val="669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ISO 9606,15614,14731,14732 &amp; 3834 (WELDER TRAINING)</a:t>
            </a:r>
          </a:p>
          <a:p>
            <a:pPr marL="316510" indent="-316510">
              <a:spcBef>
                <a:spcPts val="669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ISO 9001:2015 FOUNDATION, INTERNAL AUDITOR AND LEAD AUDITOR TRAINING</a:t>
            </a:r>
          </a:p>
          <a:p>
            <a:pPr marL="316510" indent="-316510">
              <a:spcBef>
                <a:spcPts val="669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ISO 13485:2016 MED TRAINING</a:t>
            </a:r>
          </a:p>
          <a:p>
            <a:pPr marL="316510" indent="-316510">
              <a:spcBef>
                <a:spcPts val="669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PHOTOMETRY TRAINING</a:t>
            </a:r>
          </a:p>
          <a:p>
            <a:pPr marL="316510" indent="-316510">
              <a:spcBef>
                <a:spcPts val="669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ISO 17025:2017 – TESTING AND CALIBRATION LABS</a:t>
            </a:r>
          </a:p>
          <a:p>
            <a:pPr marL="316510" indent="-316510">
              <a:spcBef>
                <a:spcPts val="669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AWS-CWI , AWS-</a:t>
            </a:r>
            <a:r>
              <a:rPr lang="en-US" sz="2300" dirty="0" err="1" smtClean="0">
                <a:solidFill>
                  <a:schemeClr val="tx1"/>
                </a:solidFill>
                <a:latin typeface="Comic Sans MS" pitchFamily="66" charset="0"/>
              </a:rPr>
              <a:t>CWSR</a:t>
            </a: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 TRAINING</a:t>
            </a:r>
          </a:p>
          <a:p>
            <a:pPr marL="316510" indent="-316510">
              <a:spcBef>
                <a:spcPts val="669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BASIC AND ADVANCE </a:t>
            </a:r>
            <a:r>
              <a:rPr lang="en-US" sz="2300" dirty="0">
                <a:solidFill>
                  <a:schemeClr val="tx1"/>
                </a:solidFill>
                <a:latin typeface="Comic Sans MS" pitchFamily="66" charset="0"/>
              </a:rPr>
              <a:t>WELDER TRAINING </a:t>
            </a: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 AND CERTIFICATION</a:t>
            </a:r>
          </a:p>
          <a:p>
            <a:pPr marL="316510" indent="-316510">
              <a:spcBef>
                <a:spcPts val="669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NDT AND DT TRAINING AND CERTIFICATION</a:t>
            </a:r>
          </a:p>
          <a:p>
            <a:pPr marL="316510" indent="-316510">
              <a:spcBef>
                <a:spcPts val="669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API Q1 TRAINING</a:t>
            </a:r>
          </a:p>
          <a:p>
            <a:pPr marL="316510" indent="-316510">
              <a:spcBef>
                <a:spcPts val="669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SA 8000 TRAINING</a:t>
            </a:r>
          </a:p>
          <a:p>
            <a:pPr marL="316510" indent="-316510">
              <a:spcBef>
                <a:spcPts val="669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PROBLEM SOLVING TRAINING</a:t>
            </a:r>
          </a:p>
          <a:p>
            <a:pPr marL="316510" indent="-316510">
              <a:spcBef>
                <a:spcPts val="669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ISO 27001 TRAINING</a:t>
            </a:r>
          </a:p>
          <a:p>
            <a:pPr marL="316510" indent="-316510">
              <a:spcBef>
                <a:spcPts val="669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tx1"/>
                </a:solidFill>
                <a:latin typeface="Comic Sans MS" pitchFamily="66" charset="0"/>
              </a:rPr>
              <a:t>RISK MANAGEMENT TRAINING</a:t>
            </a:r>
          </a:p>
          <a:p>
            <a:pPr marL="316510" indent="-316510">
              <a:spcBef>
                <a:spcPts val="669"/>
              </a:spcBef>
              <a:buNone/>
              <a:defRPr/>
            </a:pPr>
            <a:endParaRPr lang="en-US" sz="23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54050" y="234687"/>
            <a:ext cx="8186737" cy="964095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ISO 9001:2015 TRAINING</a:t>
            </a: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08368" y="850751"/>
            <a:ext cx="2028324" cy="53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ISO 9001 Training  Foundation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691993" y="3926309"/>
            <a:ext cx="2657475" cy="53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03" tIns="52752" rIns="105503" bIns="52752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Comic Sans MS" pitchFamily="66" charset="0"/>
              </a:rPr>
              <a:t>ISO 9001 Internal Auditor </a:t>
            </a:r>
            <a:r>
              <a:rPr lang="pt-BR" dirty="0" smtClean="0">
                <a:solidFill>
                  <a:srgbClr val="002060"/>
                </a:solidFill>
                <a:latin typeface="Comic Sans MS" pitchFamily="66" charset="0"/>
              </a:rPr>
              <a:t>Training</a:t>
            </a:r>
            <a:endParaRPr lang="en-US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137269" y="3876434"/>
            <a:ext cx="2657475" cy="53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03" tIns="52752" rIns="105503" bIns="52752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ISO 9001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Internal 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Auditor Workshop</a:t>
            </a:r>
          </a:p>
        </p:txBody>
      </p:sp>
      <p:pic>
        <p:nvPicPr>
          <p:cNvPr id="14343" name="Picture 2" descr="ISO 9001 training found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3940" y="1600200"/>
            <a:ext cx="2087477" cy="220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iso 9001 training- internal audi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0060" y="4538749"/>
            <a:ext cx="1951357" cy="206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iso 9001 training worksh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6326" y="4538749"/>
            <a:ext cx="1841442" cy="185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hp\Pictures\Lead Auditor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42" b="40124"/>
          <a:stretch/>
        </p:blipFill>
        <p:spPr bwMode="auto">
          <a:xfrm>
            <a:off x="5399951" y="1478185"/>
            <a:ext cx="2178570" cy="238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093998" y="874263"/>
            <a:ext cx="2657475" cy="53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03" tIns="52752" rIns="105503" bIns="52752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Comic Sans MS" pitchFamily="66" charset="0"/>
              </a:rPr>
              <a:t>ISO 9001 Internal Auditor </a:t>
            </a:r>
            <a:r>
              <a:rPr lang="pt-BR" dirty="0" smtClean="0">
                <a:solidFill>
                  <a:srgbClr val="002060"/>
                </a:solidFill>
                <a:latin typeface="Comic Sans MS" pitchFamily="66" charset="0"/>
              </a:rPr>
              <a:t>Training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lbars.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1018</Words>
  <Application>Microsoft Office PowerPoint</Application>
  <PresentationFormat>35mm Slides</PresentationFormat>
  <Paragraphs>216</Paragraphs>
  <Slides>20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Comic Sans MS</vt:lpstr>
      <vt:lpstr>Times New Roman</vt:lpstr>
      <vt:lpstr>Wingdings</vt:lpstr>
      <vt:lpstr>Calibri</vt:lpstr>
      <vt:lpstr>Courier New</vt:lpstr>
      <vt:lpstr>Book Antiqua</vt:lpstr>
      <vt:lpstr>Franklin Gothic Book</vt:lpstr>
      <vt:lpstr>Wingdings 2</vt:lpstr>
      <vt:lpstr>metlbars.ppt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ALLIANCES</vt:lpstr>
      <vt:lpstr>WHAT WE DO..</vt:lpstr>
      <vt:lpstr>           ISO 9001:2015 TRAINING </vt:lpstr>
      <vt:lpstr>  API Q1 TRAINING</vt:lpstr>
      <vt:lpstr>AWS CWI TRAINING</vt:lpstr>
      <vt:lpstr>WELDER TRAININGS</vt:lpstr>
      <vt:lpstr>ISO 27001 LEAD AUDITOR COURSE INFORMATION SECURITY</vt:lpstr>
      <vt:lpstr>PROBLEM SOLVING TRAINING</vt:lpstr>
      <vt:lpstr>ISO 13485:2016 FOUNDATION COURSE </vt:lpstr>
      <vt:lpstr>SA 8000 FOUNDATION CUM INTERNAL AUDITOR COURSE (DATA QUALITY)</vt:lpstr>
      <vt:lpstr>RISK MANAGEMENT TRAINING ISO 31000: 2008</vt:lpstr>
      <vt:lpstr>PHOTOMETRY TRAINING </vt:lpstr>
      <vt:lpstr>ISO 17025:2017  INTERNAL AUDITOR COURSE</vt:lpstr>
      <vt:lpstr>Contact Us   For any query/ vendor registrations/ Bulk-registrations/ International Tie-ups  n.khatri@eurotechworld.net  ;  +91-9871231133  c.khatri@eurotechworld.net  ;  +91-9723766248 accre@eurotechworld.net     ;  +91-9872412545   Website:  www.eurotechworld.net/trainings       https://training.eurotechworld.net/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shivam</dc:creator>
  <cp:lastModifiedBy>JS Virk</cp:lastModifiedBy>
  <cp:revision>66</cp:revision>
  <dcterms:modified xsi:type="dcterms:W3CDTF">2020-10-05T12:47:27Z</dcterms:modified>
</cp:coreProperties>
</file>